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88825"/>
  <p:notesSz cx="6858000" cy="9144000"/>
  <p:embeddedFontLst>
    <p:embeddedFont>
      <p:font typeface="Corbel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Century Gothic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gv1dV9cMR44hLAHCrSZpPLwI+BW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4" name="Bram Fouts"/>
  <p:cmAuthor clrIdx="1" id="1" initials="" lastIdx="3" name="Todd Townsend"/>
  <p:cmAuthor clrIdx="2" id="2" initials="" lastIdx="2" name="Karla Barraza Lop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regular.fntdata"/><Relationship Id="rId42" Type="http://schemas.openxmlformats.org/officeDocument/2006/relationships/font" Target="fonts/Corbel-italic.fntdata"/><Relationship Id="rId41" Type="http://schemas.openxmlformats.org/officeDocument/2006/relationships/font" Target="fonts/Corbel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Corbel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CenturyGothic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CenturyGothic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boldItalic.fntdata"/><Relationship Id="rId50" Type="http://schemas.openxmlformats.org/officeDocument/2006/relationships/font" Target="fonts/CenturyGothic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5-26T22:33:13.800">
    <p:pos x="6000" y="0"/>
    <p:text>Let's place all results at the end, similar to the template ordering they gave us
http://web.cecs.pdx.edu/~faustm/ece411/resources/SamplePresentationOutline.pdf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lpG7Cw"/>
      </p:ext>
    </p:extLst>
  </p:cm>
  <p:cm authorId="1" idx="1" dt="2020-05-26T16:59:39.265">
    <p:pos x="6000" y="0"/>
    <p:text>Cool, sounds good man. Thanks for working on them, it looks good. Your block diagram is way better too!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JlZO4gw"/>
      </p:ext>
    </p:extLst>
  </p:cm>
  <p:cm authorId="1" idx="2" dt="2020-05-26T17:08:38.526">
    <p:pos x="6000" y="0"/>
    <p:text>Thank you for reminding me, the capstone site has all those requirements!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JlZO4lE"/>
      </p:ext>
    </p:extLst>
  </p:cm>
  <p:cm authorId="0" idx="2" dt="2020-05-26T20:18:26.159">
    <p:pos x="6000" y="0"/>
    <p:text>I'm not 100% sure if I got all of the arrows correct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JmC3vKg"/>
      </p:ext>
    </p:extLst>
  </p:cm>
  <p:cm authorId="1" idx="3" dt="2020-05-26T22:33:13.800">
    <p:pos x="6000" y="0"/>
    <p:text>I think you did. Looks good!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JmDlfQ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20-05-27T20:59:54.133">
    <p:pos x="6000" y="0"/>
    <p:text>Reference when discussing the deliverables and how they connect to the block diagram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wsPQuw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20-05-30T22:43:59.502">
    <p:pos x="6000" y="0"/>
    <p:text>Which was the presentation we weren't supposed to add code into? Was it the one to Mark and Andrew? +tnt7@pdx.edu +abfouts@pdx.edu +xuening@pdx.edu +cwenhao@pdx.edu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mh5o_I"/>
      </p:ext>
    </p:extLst>
  </p:cm>
  <p:cm authorId="0" idx="4" dt="2020-05-30T22:42:14.474">
    <p:pos x="6000" y="0"/>
    <p:text>Correct. The short one is for mark and andrew</p:text>
    <p:extLst>
      <p:ext uri="{C676402C-5697-4E1C-873F-D02D1690AC5C}">
        <p15:threadingInfo timeZoneBias="0">
          <p15:parentCm authorId="2" idx="1"/>
        </p15:threadingInfo>
      </p:ext>
      <p:ext uri="http://customooxmlschemas.google.com/">
        <go:slidesCustomData xmlns:go="http://customooxmlschemas.google.com/" commentPostId="AAAAJmh5pIc"/>
      </p:ext>
    </p:extLst>
  </p:cm>
  <p:cm authorId="2" idx="2" dt="2020-05-30T22:43:59.502">
    <p:pos x="6000" y="0"/>
    <p:text>Gotcha, thanks!</p:text>
    <p:extLst>
      <p:ext uri="{C676402C-5697-4E1C-873F-D02D1690AC5C}">
        <p15:threadingInfo timeZoneBias="0">
          <p15:parentCm authorId="2" idx="1"/>
        </p15:threadingInfo>
      </p:ext>
      <p:ext uri="http://customooxmlschemas.google.com/">
        <go:slidesCustomData xmlns:go="http://customooxmlschemas.google.com/" commentPostId="AAAAJmh5pI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5e8b31ed5_0_10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5e8b31ed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85e8b31ed5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5e8b31ed5_0_3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5e8b31ed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85e8b31ed5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5e8b31ed5_0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5e8b31e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85e8b31ed5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5e8b31ed5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5e8b31e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85e8b31ed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701d997fc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8701d997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8701d997fc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79e757d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8079e757d2_1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5e8b31ed5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5e8b31e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85e8b31ed5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5e8b31ed5_1_1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5e8b31ed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5e8b31ed5_1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71e676c2b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871e676c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871e676c2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5e8b31ed5_1_3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5e8b31ed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5e8b31ed5_1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0890037e8_2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80890037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80890037e8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5e8b31ed5_0_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5e8b31ed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5e8b31ed5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5e8b31ed5_0_6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5e8b31ed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85e8b31ed5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5e8b31ed5_0_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5e8b31ed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85e8b31ed5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5e8b31ed5_0_7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5e8b31ed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85e8b31ed5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5e8b31ed5_0_9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5e8b31ed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85e8b31ed5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079e757d2_1_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8079e757d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8079e757d2_1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079e757d2_1_3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8079e757d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8079e757d2_1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817f79d1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98" name="Google Shape;98;g8817f79d18_0_1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e8b31ed5_0_20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e8b31ed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85e8b31ed5_0_2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079e757d2_1_4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8079e757d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8079e757d2_1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817f79d18_0_8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8817f79d1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</a:t>
            </a:r>
            <a:endParaRPr/>
          </a:p>
        </p:txBody>
      </p:sp>
      <p:sp>
        <p:nvSpPr>
          <p:cNvPr id="362" name="Google Shape;362;g8817f79d18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5e8b31ed5_0_27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5e8b31ed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85e8b31ed5_0_2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01d997fc_0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8701d997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8701d997fc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79e757d2_1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8079e757d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8079e757d2_1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5e8b31ed5_0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5e8b31e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85e8b31ed5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5e8b31ed5_0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5e8b31e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5e8b31ed5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orbel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065213" y="48006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 rot="5400000">
            <a:off x="4032208" y="-604796"/>
            <a:ext cx="4114801" cy="91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 rot="5400000">
            <a:off x="7085013" y="2438401"/>
            <a:ext cx="56388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 rot="5400000">
            <a:off x="2398711" y="-495298"/>
            <a:ext cx="5638800" cy="7391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152241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15"/>
          <p:cNvSpPr txBox="1"/>
          <p:nvPr>
            <p:ph idx="2" type="body"/>
          </p:nvPr>
        </p:nvSpPr>
        <p:spPr>
          <a:xfrm>
            <a:off x="152241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8" name="Google Shape;28;p15"/>
          <p:cNvSpPr txBox="1"/>
          <p:nvPr>
            <p:ph idx="3" type="body"/>
          </p:nvPr>
        </p:nvSpPr>
        <p:spPr>
          <a:xfrm>
            <a:off x="624986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15"/>
          <p:cNvSpPr txBox="1"/>
          <p:nvPr>
            <p:ph idx="4" type="body"/>
          </p:nvPr>
        </p:nvSpPr>
        <p:spPr>
          <a:xfrm>
            <a:off x="624986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0" name="Google Shape;30;p15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1059614" y="2514600"/>
            <a:ext cx="869239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0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1065213" y="5410200"/>
            <a:ext cx="8687333" cy="60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6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descr="An empty placeholder to add an image. Click on the placeholder and select the image that you wish to add." id="47" name="Google Shape;47;p20"/>
          <p:cNvSpPr/>
          <p:nvPr>
            <p:ph idx="2" type="pic"/>
          </p:nvPr>
        </p:nvSpPr>
        <p:spPr>
          <a:xfrm>
            <a:off x="4951414" y="685800"/>
            <a:ext cx="6400799" cy="5334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4951414" y="685800"/>
            <a:ext cx="6400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5" name="Google Shape;65;p21"/>
          <p:cNvSpPr txBox="1"/>
          <p:nvPr>
            <p:ph idx="2" type="body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3.xml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3.amazonaws.com/classconnection/679/flashcards/377679/png/screen_shot_2018-04-10_at_115208_am-162B04052435B3D9F01-thumb400.png" TargetMode="External"/><Relationship Id="rId4" Type="http://schemas.openxmlformats.org/officeDocument/2006/relationships/hyperlink" Target="https://www.researchgate.net/figure/Schematic-illustration-of-eye-position-in-both-the-awakened-state-and-the-surgical-plane_fig1_7813632" TargetMode="External"/><Relationship Id="rId5" Type="http://schemas.openxmlformats.org/officeDocument/2006/relationships/hyperlink" Target="https://www.reddit.com/r/oculus/comments/66nfap/made_a_pic_that_shows_how_foveated_rendering/" TargetMode="External"/><Relationship Id="rId6" Type="http://schemas.openxmlformats.org/officeDocument/2006/relationships/hyperlink" Target="https://e-nrp.org/ViewImage.php?Type=F&amp;aid=575152&amp;id=F1&amp;afn=161_NRP_11_5_381&amp;fn=nrp-11-381-g001_0161NRP" TargetMode="External"/><Relationship Id="rId7" Type="http://schemas.openxmlformats.org/officeDocument/2006/relationships/hyperlink" Target="https://forum.vive.com/topic/6767-vivesreyesingleeyedata-gaze_direction_normalized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orbel"/>
              <a:buNone/>
            </a:pPr>
            <a:r>
              <a:rPr lang="en-US"/>
              <a:t>ODIN II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2961900" y="5143500"/>
            <a:ext cx="60627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11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TODD TOWNSEND, ABRAM FOUTS, KARLA BARRAZA LOPEZ, WENHAO CHENG, XUENING JIA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Sponsor: Brad Smith - Intel Corporation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Advisor: Fu Li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5e8b31ed5_0_100"/>
          <p:cNvSpPr txBox="1"/>
          <p:nvPr>
            <p:ph type="title"/>
          </p:nvPr>
        </p:nvSpPr>
        <p:spPr>
          <a:xfrm>
            <a:off x="1522413" y="0"/>
            <a:ext cx="91440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Code - 2</a:t>
            </a:r>
            <a:endParaRPr/>
          </a:p>
        </p:txBody>
      </p:sp>
      <p:sp>
        <p:nvSpPr>
          <p:cNvPr id="165" name="Google Shape;165;g85e8b31ed5_0_100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85e8b31ed5_0_100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85e8b31ed5_0_100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85e8b31ed5_0_100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g85e8b31ed5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6300"/>
            <a:ext cx="12188825" cy="62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5e8b31ed5_0_32"/>
          <p:cNvSpPr txBox="1"/>
          <p:nvPr>
            <p:ph type="title"/>
          </p:nvPr>
        </p:nvSpPr>
        <p:spPr>
          <a:xfrm>
            <a:off x="1522413" y="0"/>
            <a:ext cx="9144000" cy="561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Code - 3</a:t>
            </a:r>
            <a:endParaRPr/>
          </a:p>
        </p:txBody>
      </p:sp>
      <p:sp>
        <p:nvSpPr>
          <p:cNvPr id="176" name="Google Shape;176;g85e8b31ed5_0_3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85e8b31ed5_0_32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5e8b31ed5_0_3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85e8b31ed5_0_32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g85e8b31ed5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561900"/>
            <a:ext cx="11350624" cy="62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5e8b31ed5_0_42"/>
          <p:cNvSpPr txBox="1"/>
          <p:nvPr>
            <p:ph type="title"/>
          </p:nvPr>
        </p:nvSpPr>
        <p:spPr>
          <a:xfrm>
            <a:off x="1522413" y="0"/>
            <a:ext cx="9144000" cy="55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Code - 4</a:t>
            </a:r>
            <a:endParaRPr/>
          </a:p>
        </p:txBody>
      </p:sp>
      <p:sp>
        <p:nvSpPr>
          <p:cNvPr id="187" name="Google Shape;187;g85e8b31ed5_0_4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85e8b31ed5_0_42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85e8b31ed5_0_4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85e8b31ed5_0_42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g85e8b31ed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25" y="554400"/>
            <a:ext cx="11430000" cy="63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5e8b31ed5_0_0"/>
          <p:cNvSpPr txBox="1"/>
          <p:nvPr>
            <p:ph type="title"/>
          </p:nvPr>
        </p:nvSpPr>
        <p:spPr>
          <a:xfrm>
            <a:off x="1522400" y="0"/>
            <a:ext cx="9144000" cy="63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Gaze Vector</a:t>
            </a:r>
            <a:endParaRPr/>
          </a:p>
        </p:txBody>
      </p:sp>
      <p:sp>
        <p:nvSpPr>
          <p:cNvPr id="198" name="Google Shape;198;g85e8b31ed5_0_0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85e8b31ed5_0_0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85e8b31ed5_0_0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85e8b31ed5_0_0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g85e8b31ed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5" y="633300"/>
            <a:ext cx="12135875" cy="62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701d997fc_0_19"/>
          <p:cNvSpPr txBox="1"/>
          <p:nvPr>
            <p:ph type="title"/>
          </p:nvPr>
        </p:nvSpPr>
        <p:spPr>
          <a:xfrm>
            <a:off x="1522425" y="381000"/>
            <a:ext cx="9144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Target Vector</a:t>
            </a:r>
            <a:endParaRPr/>
          </a:p>
        </p:txBody>
      </p:sp>
      <p:pic>
        <p:nvPicPr>
          <p:cNvPr id="209" name="Google Shape;209;g8701d997fc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600" y="1761651"/>
            <a:ext cx="5419549" cy="40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8701d997fc_0_19"/>
          <p:cNvSpPr txBox="1"/>
          <p:nvPr>
            <p:ph idx="4294967295" type="body"/>
          </p:nvPr>
        </p:nvSpPr>
        <p:spPr>
          <a:xfrm>
            <a:off x="1077900" y="1606538"/>
            <a:ext cx="4905900" cy="4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Exact focal position of the of the human eye focused on an object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Obtained from Calibration Test Application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Initialized upon VR HMD calibration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CNN Neural network will determine precise 3D location and calculation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Determined by a neural matrix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Gaze Vector – Target Vector = Correction Vector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/>
          <p:nvPr>
            <p:ph type="title"/>
          </p:nvPr>
        </p:nvSpPr>
        <p:spPr>
          <a:xfrm flipH="1">
            <a:off x="11550223" y="381625"/>
            <a:ext cx="3504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t/>
            </a:r>
            <a:endParaRPr sz="3600"/>
          </a:p>
        </p:txBody>
      </p:sp>
      <p:sp>
        <p:nvSpPr>
          <p:cNvPr id="216" name="Google Shape;216;p6"/>
          <p:cNvSpPr txBox="1"/>
          <p:nvPr>
            <p:ph idx="1" type="body"/>
          </p:nvPr>
        </p:nvSpPr>
        <p:spPr>
          <a:xfrm>
            <a:off x="1849613" y="381750"/>
            <a:ext cx="8687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>
                <a:solidFill>
                  <a:schemeClr val="lt1"/>
                </a:solidFill>
              </a:rPr>
              <a:t>Correction Vector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725" y="1893438"/>
            <a:ext cx="5371800" cy="39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>
            <p:ph idx="4294967295" type="body"/>
          </p:nvPr>
        </p:nvSpPr>
        <p:spPr>
          <a:xfrm>
            <a:off x="920925" y="1893450"/>
            <a:ext cx="5371800" cy="4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COVID-19 - Correction Vectors became a should: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Comparator Function 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Takes X, Y, Z coordinates from Gaze Vector as argument 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Three dimensional X, Y, Z comparison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Produce Correction Vector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Correction vector sent to Unity for Foveated Rendering then into field of view on HMD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9" name="Google Shape;2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00" y="5109225"/>
            <a:ext cx="5586424" cy="15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/>
          <p:nvPr>
            <p:ph type="title"/>
          </p:nvPr>
        </p:nvSpPr>
        <p:spPr>
          <a:xfrm>
            <a:off x="1492400" y="405650"/>
            <a:ext cx="499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Touch Controller</a:t>
            </a:r>
            <a:endParaRPr/>
          </a:p>
        </p:txBody>
      </p:sp>
      <p:sp>
        <p:nvSpPr>
          <p:cNvPr id="225" name="Google Shape;225;p8"/>
          <p:cNvSpPr txBox="1"/>
          <p:nvPr/>
        </p:nvSpPr>
        <p:spPr>
          <a:xfrm>
            <a:off x="682875" y="1419000"/>
            <a:ext cx="6241200" cy="4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Replace default touch controller trigger events with our own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Each button has unique tracking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D-pad has a boolean press and an XY coordinate touch tracker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The trigger is treated as a boolean press and a float that varies between 0.0-1.0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All other buttons are boolean presses</a:t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8550" y="1419000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079e757d2_1_2"/>
          <p:cNvSpPr txBox="1"/>
          <p:nvPr>
            <p:ph type="title"/>
          </p:nvPr>
        </p:nvSpPr>
        <p:spPr>
          <a:xfrm>
            <a:off x="355725" y="358475"/>
            <a:ext cx="499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Touch Controller</a:t>
            </a:r>
            <a:endParaRPr/>
          </a:p>
        </p:txBody>
      </p:sp>
      <p:sp>
        <p:nvSpPr>
          <p:cNvPr id="232" name="Google Shape;232;g8079e757d2_1_2"/>
          <p:cNvSpPr txBox="1"/>
          <p:nvPr/>
        </p:nvSpPr>
        <p:spPr>
          <a:xfrm>
            <a:off x="692325" y="1571750"/>
            <a:ext cx="4326300" cy="4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With SteamVR 2.0 a bindings controller interface was introduced, so developers didn’t need to go through the redundant process of creating custom bindings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The developer simply creates functions and apply them to the corresponding trigger on either touch controller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3" name="Google Shape;233;g8079e757d2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7450" y="1190749"/>
            <a:ext cx="6880424" cy="447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5e8b31ed5_1_0"/>
          <p:cNvSpPr txBox="1"/>
          <p:nvPr/>
        </p:nvSpPr>
        <p:spPr>
          <a:xfrm>
            <a:off x="1446225" y="381000"/>
            <a:ext cx="914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Touch Controller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g85e8b31ed5_1_0"/>
          <p:cNvSpPr txBox="1"/>
          <p:nvPr/>
        </p:nvSpPr>
        <p:spPr>
          <a:xfrm>
            <a:off x="696800" y="1137000"/>
            <a:ext cx="47127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Each object in unity has a transform that holds position and rotation information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 attached an action to the controller via the binding that would return the rotation and position of the controller 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1" name="Google Shape;241;g85e8b31ed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75" y="1026875"/>
            <a:ext cx="5897076" cy="46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85e8b31ed5_1_0"/>
          <p:cNvPicPr preferRelativeResize="0"/>
          <p:nvPr/>
        </p:nvPicPr>
        <p:blipFill rotWithShape="1">
          <a:blip r:embed="rId4">
            <a:alphaModFix/>
          </a:blip>
          <a:srcRect b="0" l="5258" r="0" t="0"/>
          <a:stretch/>
        </p:blipFill>
        <p:spPr>
          <a:xfrm>
            <a:off x="550100" y="3034300"/>
            <a:ext cx="4859400" cy="35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85e8b31ed5_1_0"/>
          <p:cNvSpPr txBox="1"/>
          <p:nvPr/>
        </p:nvSpPr>
        <p:spPr>
          <a:xfrm>
            <a:off x="3832400" y="4822600"/>
            <a:ext cx="1155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Location</a:t>
            </a:r>
            <a:endParaRPr b="1" sz="18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4" name="Google Shape;244;g85e8b31ed5_1_0"/>
          <p:cNvSpPr txBox="1"/>
          <p:nvPr/>
        </p:nvSpPr>
        <p:spPr>
          <a:xfrm>
            <a:off x="3832400" y="5262700"/>
            <a:ext cx="1155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Rotation</a:t>
            </a:r>
            <a:endParaRPr b="1" sz="18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5" name="Google Shape;245;g85e8b31ed5_1_0"/>
          <p:cNvSpPr txBox="1"/>
          <p:nvPr/>
        </p:nvSpPr>
        <p:spPr>
          <a:xfrm>
            <a:off x="1259000" y="5855200"/>
            <a:ext cx="3588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This screenshot was taken before the controller was actually awake</a:t>
            </a:r>
            <a:endParaRPr b="1" sz="18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5e8b31ed5_1_17"/>
          <p:cNvSpPr txBox="1"/>
          <p:nvPr/>
        </p:nvSpPr>
        <p:spPr>
          <a:xfrm>
            <a:off x="1446225" y="381000"/>
            <a:ext cx="9144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Touch Controller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2" name="Google Shape;252;g85e8b31ed5_1_17"/>
          <p:cNvSpPr txBox="1"/>
          <p:nvPr/>
        </p:nvSpPr>
        <p:spPr>
          <a:xfrm>
            <a:off x="696800" y="1137000"/>
            <a:ext cx="10488600" cy="5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 retrieve the location and position, the actio type that we selected was SteamVR_Action_Skeleton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➢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This action type contains inherent members that store the position (vector3[] data type) and rotation (quaternion data type) that we would be able to pull more easily from an object defined in our script: 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SteamVR_Action_Skeleton handPosition;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3" name="Google Shape;253;g85e8b31ed5_1_17"/>
          <p:cNvPicPr preferRelativeResize="0"/>
          <p:nvPr/>
        </p:nvPicPr>
        <p:blipFill rotWithShape="1">
          <a:blip r:embed="rId3">
            <a:alphaModFix/>
          </a:blip>
          <a:srcRect b="34128" l="0" r="0" t="14340"/>
          <a:stretch/>
        </p:blipFill>
        <p:spPr>
          <a:xfrm>
            <a:off x="293213" y="1613650"/>
            <a:ext cx="11450026" cy="33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71e676c2b_0_0"/>
          <p:cNvSpPr txBox="1"/>
          <p:nvPr>
            <p:ph type="ctrTitle"/>
          </p:nvPr>
        </p:nvSpPr>
        <p:spPr>
          <a:xfrm>
            <a:off x="2068463" y="638175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ODIN</a:t>
            </a:r>
            <a:endParaRPr/>
          </a:p>
        </p:txBody>
      </p:sp>
      <p:sp>
        <p:nvSpPr>
          <p:cNvPr id="93" name="Google Shape;93;g871e676c2b_0_0"/>
          <p:cNvSpPr txBox="1"/>
          <p:nvPr>
            <p:ph idx="1" type="subTitle"/>
          </p:nvPr>
        </p:nvSpPr>
        <p:spPr>
          <a:xfrm>
            <a:off x="1979613" y="1666875"/>
            <a:ext cx="8229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u="sng">
                <a:solidFill>
                  <a:srgbClr val="FFFFFF"/>
                </a:solidFill>
              </a:rPr>
              <a:t>O</a:t>
            </a:r>
            <a:r>
              <a:rPr lang="en-US" sz="2400">
                <a:solidFill>
                  <a:srgbClr val="FFFFFF"/>
                </a:solidFill>
              </a:rPr>
              <a:t>cular </a:t>
            </a:r>
            <a:r>
              <a:rPr lang="en-US" sz="2400" u="sng">
                <a:solidFill>
                  <a:srgbClr val="FFFFFF"/>
                </a:solidFill>
              </a:rPr>
              <a:t>D</a:t>
            </a:r>
            <a:r>
              <a:rPr lang="en-US" sz="2400">
                <a:solidFill>
                  <a:srgbClr val="FFFFFF"/>
                </a:solidFill>
              </a:rPr>
              <a:t>ivergence re</a:t>
            </a:r>
            <a:r>
              <a:rPr lang="en-US" sz="2400" u="sng">
                <a:solidFill>
                  <a:srgbClr val="FFFFFF"/>
                </a:solidFill>
              </a:rPr>
              <a:t>IN</a:t>
            </a:r>
            <a:r>
              <a:rPr lang="en-US" sz="2400">
                <a:solidFill>
                  <a:srgbClr val="FFFFFF"/>
                </a:solidFill>
              </a:rPr>
              <a:t>tegration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g871e676c2b_0_0"/>
          <p:cNvSpPr txBox="1"/>
          <p:nvPr/>
        </p:nvSpPr>
        <p:spPr>
          <a:xfrm>
            <a:off x="3049473" y="2301975"/>
            <a:ext cx="6267600" cy="4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Ocular Divergence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Strabismus: Abnormal alignment of the eyes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Other Forms of condition: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Amblyopia (Lazy Eye)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Diplopia (Double Vision)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Oculomotor Palsy (Unsteady Gaze)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54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Oculomotor Paralysis (Fixed Gaze)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871e676c2b_0_0"/>
          <p:cNvSpPr txBox="1"/>
          <p:nvPr/>
        </p:nvSpPr>
        <p:spPr>
          <a:xfrm>
            <a:off x="2301875" y="6191250"/>
            <a:ext cx="7762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85e8b31ed5_1_30"/>
          <p:cNvPicPr preferRelativeResize="0"/>
          <p:nvPr/>
        </p:nvPicPr>
        <p:blipFill rotWithShape="1">
          <a:blip r:embed="rId3">
            <a:alphaModFix/>
          </a:blip>
          <a:srcRect b="6663" l="0" r="32450" t="8983"/>
          <a:stretch/>
        </p:blipFill>
        <p:spPr>
          <a:xfrm>
            <a:off x="1268400" y="0"/>
            <a:ext cx="9652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0890037e8_2_0"/>
          <p:cNvSpPr txBox="1"/>
          <p:nvPr>
            <p:ph type="title"/>
          </p:nvPr>
        </p:nvSpPr>
        <p:spPr>
          <a:xfrm>
            <a:off x="1522413" y="444500"/>
            <a:ext cx="91440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Field of View (FOV)</a:t>
            </a:r>
            <a:endParaRPr/>
          </a:p>
        </p:txBody>
      </p:sp>
      <p:sp>
        <p:nvSpPr>
          <p:cNvPr id="266" name="Google Shape;266;g80890037e8_2_0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67" name="Google Shape;267;g80890037e8_2_0"/>
          <p:cNvSpPr txBox="1"/>
          <p:nvPr>
            <p:ph idx="2" type="body"/>
          </p:nvPr>
        </p:nvSpPr>
        <p:spPr>
          <a:xfrm>
            <a:off x="1522400" y="2174875"/>
            <a:ext cx="44166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 In VR devices, the field of view refers to the field of view in the horizontal direction.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The size of the field of view directly affects the clarity and immersion of the field of view.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The highest and lowest rays we can see are refracted into the eye through the lens, and the angle between the two refractive lines is FOV.</a:t>
            </a:r>
            <a:br>
              <a:rPr lang="en-US" sz="1800"/>
            </a:br>
            <a:endParaRPr/>
          </a:p>
        </p:txBody>
      </p:sp>
      <p:sp>
        <p:nvSpPr>
          <p:cNvPr id="268" name="Google Shape;268;g80890037e8_2_0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69" name="Google Shape;269;g80890037e8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9225" y="2476500"/>
            <a:ext cx="4855650" cy="26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 txBox="1"/>
          <p:nvPr>
            <p:ph type="title"/>
          </p:nvPr>
        </p:nvSpPr>
        <p:spPr>
          <a:xfrm>
            <a:off x="1522425" y="381000"/>
            <a:ext cx="914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Field of View</a:t>
            </a:r>
            <a:endParaRPr/>
          </a:p>
        </p:txBody>
      </p:sp>
      <p:sp>
        <p:nvSpPr>
          <p:cNvPr id="275" name="Google Shape;275;p7"/>
          <p:cNvSpPr txBox="1"/>
          <p:nvPr>
            <p:ph idx="4" type="body"/>
          </p:nvPr>
        </p:nvSpPr>
        <p:spPr>
          <a:xfrm>
            <a:off x="544050" y="1753700"/>
            <a:ext cx="5387100" cy="4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Char char="►"/>
            </a:pPr>
            <a:r>
              <a:rPr lang="en-US" sz="1800"/>
              <a:t>Making the left and right eyes display content separately;  (Set up Left Camera and Right Camera)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►"/>
            </a:pPr>
            <a:r>
              <a:rPr lang="en-US" sz="1800"/>
              <a:t>Using  correction vectors and apply them to the two </a:t>
            </a:r>
            <a:r>
              <a:rPr lang="en-US" sz="1800">
                <a:solidFill>
                  <a:srgbClr val="FFFFFF"/>
                </a:solidFill>
              </a:rPr>
              <a:t> frustums </a:t>
            </a:r>
            <a:r>
              <a:rPr lang="en-US" sz="1800"/>
              <a:t>(FOV);  （</a:t>
            </a:r>
            <a:r>
              <a:rPr lang="en-US" sz="1800">
                <a:solidFill>
                  <a:srgbClr val="FFFFFF"/>
                </a:solidFill>
              </a:rPr>
              <a:t>Move frustums through the correction vector）</a:t>
            </a:r>
            <a:endParaRPr sz="1800"/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25" y="3064475"/>
            <a:ext cx="5644501" cy="326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825" y="976788"/>
            <a:ext cx="38576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5e8b31ed5_0_51"/>
          <p:cNvSpPr txBox="1"/>
          <p:nvPr>
            <p:ph type="title"/>
          </p:nvPr>
        </p:nvSpPr>
        <p:spPr>
          <a:xfrm>
            <a:off x="1522425" y="0"/>
            <a:ext cx="9144000" cy="63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Field of View</a:t>
            </a:r>
            <a:endParaRPr/>
          </a:p>
        </p:txBody>
      </p:sp>
      <p:sp>
        <p:nvSpPr>
          <p:cNvPr id="284" name="Google Shape;284;g85e8b31ed5_0_51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85e8b31ed5_0_51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5e8b31ed5_0_51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85e8b31ed5_0_51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g85e8b31ed5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5" y="633300"/>
            <a:ext cx="12148475" cy="62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5e8b31ed5_0_61"/>
          <p:cNvSpPr txBox="1"/>
          <p:nvPr>
            <p:ph type="title"/>
          </p:nvPr>
        </p:nvSpPr>
        <p:spPr>
          <a:xfrm>
            <a:off x="1522413" y="0"/>
            <a:ext cx="9144000" cy="63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</a:t>
            </a:r>
            <a:endParaRPr/>
          </a:p>
        </p:txBody>
      </p:sp>
      <p:sp>
        <p:nvSpPr>
          <p:cNvPr id="295" name="Google Shape;295;g85e8b31ed5_0_61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85e8b31ed5_0_61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85e8b31ed5_0_61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85e8b31ed5_0_61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g85e8b31ed5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5" y="633300"/>
            <a:ext cx="12142173" cy="622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5e8b31ed5_0_82"/>
          <p:cNvSpPr txBox="1"/>
          <p:nvPr>
            <p:ph type="title"/>
          </p:nvPr>
        </p:nvSpPr>
        <p:spPr>
          <a:xfrm>
            <a:off x="1522425" y="381000"/>
            <a:ext cx="9144000" cy="547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 Code</a:t>
            </a:r>
            <a:endParaRPr/>
          </a:p>
        </p:txBody>
      </p:sp>
      <p:sp>
        <p:nvSpPr>
          <p:cNvPr id="306" name="Google Shape;306;g85e8b31ed5_0_82"/>
          <p:cNvSpPr txBox="1"/>
          <p:nvPr>
            <p:ph idx="2" type="body"/>
          </p:nvPr>
        </p:nvSpPr>
        <p:spPr>
          <a:xfrm>
            <a:off x="1522425" y="2100275"/>
            <a:ext cx="9593400" cy="46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Char char="►"/>
            </a:pPr>
            <a:r>
              <a:rPr lang="en-US" sz="1800"/>
              <a:t>The field of view is determined by a twelve point vector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>
                <a:solidFill>
                  <a:srgbClr val="FFFFFF"/>
                </a:solidFill>
              </a:rPr>
              <a:t>Referencing HMDMatrix34_t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/>
              <a:t>This vector references the field of view through the head mounted display</a:t>
            </a:r>
            <a:endParaRPr sz="1800"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Char char="►"/>
            </a:pPr>
            <a:r>
              <a:rPr lang="en-US" sz="1800"/>
              <a:t>Determined by the position of the head, and in </a:t>
            </a:r>
            <a:r>
              <a:rPr lang="en-US" sz="1800"/>
              <a:t>cooperation</a:t>
            </a:r>
            <a:r>
              <a:rPr lang="en-US" sz="1800"/>
              <a:t> with the angle and position of the gaze vector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Char char="►"/>
            </a:pPr>
            <a:r>
              <a:rPr lang="en-US" sz="1800"/>
              <a:t>First coding attempts were to add command line output calls into existing scripts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Found that the syntax was correct, but function was not called </a:t>
            </a:r>
            <a:r>
              <a:rPr lang="en-US" sz="1800">
                <a:solidFill>
                  <a:srgbClr val="FFFFFF"/>
                </a:solidFill>
              </a:rPr>
              <a:t>consistently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Second coding attempt was to create a new script that is called every cycle similarly to the gaze vector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07" name="Google Shape;307;g85e8b31ed5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988" y="852500"/>
            <a:ext cx="6038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e8b31ed5_0_72"/>
          <p:cNvSpPr txBox="1"/>
          <p:nvPr>
            <p:ph type="title"/>
          </p:nvPr>
        </p:nvSpPr>
        <p:spPr>
          <a:xfrm>
            <a:off x="1522413" y="0"/>
            <a:ext cx="9144000" cy="5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 Code - 1</a:t>
            </a:r>
            <a:endParaRPr/>
          </a:p>
        </p:txBody>
      </p:sp>
      <p:sp>
        <p:nvSpPr>
          <p:cNvPr id="314" name="Google Shape;314;g85e8b31ed5_0_7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5e8b31ed5_0_72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85e8b31ed5_0_7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85e8b31ed5_0_72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g85e8b31ed5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7100"/>
            <a:ext cx="12188824" cy="63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5e8b31ed5_0_91"/>
          <p:cNvSpPr txBox="1"/>
          <p:nvPr>
            <p:ph type="title"/>
          </p:nvPr>
        </p:nvSpPr>
        <p:spPr>
          <a:xfrm>
            <a:off x="1522413" y="0"/>
            <a:ext cx="9144000" cy="60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Field of View Code - 2</a:t>
            </a:r>
            <a:endParaRPr/>
          </a:p>
        </p:txBody>
      </p:sp>
      <p:sp>
        <p:nvSpPr>
          <p:cNvPr id="325" name="Google Shape;325;g85e8b31ed5_0_91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85e8b31ed5_0_91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85e8b31ed5_0_91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85e8b31ed5_0_91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g85e8b31ed5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75" y="604800"/>
            <a:ext cx="10858499" cy="62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079e757d2_1_33"/>
          <p:cNvSpPr txBox="1"/>
          <p:nvPr>
            <p:ph type="title"/>
          </p:nvPr>
        </p:nvSpPr>
        <p:spPr>
          <a:xfrm>
            <a:off x="1522425" y="381000"/>
            <a:ext cx="9144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IP</a:t>
            </a:r>
            <a:endParaRPr/>
          </a:p>
        </p:txBody>
      </p:sp>
      <p:sp>
        <p:nvSpPr>
          <p:cNvPr id="336" name="Google Shape;336;g8079e757d2_1_33"/>
          <p:cNvSpPr txBox="1"/>
          <p:nvPr>
            <p:ph idx="1" type="body"/>
          </p:nvPr>
        </p:nvSpPr>
        <p:spPr>
          <a:xfrm>
            <a:off x="1522421" y="1499375"/>
            <a:ext cx="5901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Our team owns the IP to all of the work we have done</a:t>
            </a:r>
            <a:br>
              <a:rPr lang="en-US" sz="1800"/>
            </a:b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Intel plans on us to sign it over</a:t>
            </a:r>
            <a:br>
              <a:rPr lang="en-US" sz="1800"/>
            </a:b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Intellectual property rights will be owned by Brad Smith and Intel with our signed statement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Including code, documentation, and research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079e757d2_1_39"/>
          <p:cNvSpPr txBox="1"/>
          <p:nvPr>
            <p:ph type="title"/>
          </p:nvPr>
        </p:nvSpPr>
        <p:spPr>
          <a:xfrm>
            <a:off x="1522425" y="3998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Testing</a:t>
            </a:r>
            <a:endParaRPr/>
          </a:p>
        </p:txBody>
      </p:sp>
      <p:sp>
        <p:nvSpPr>
          <p:cNvPr id="343" name="Google Shape;343;g8079e757d2_1_39"/>
          <p:cNvSpPr txBox="1"/>
          <p:nvPr>
            <p:ph idx="1" type="body"/>
          </p:nvPr>
        </p:nvSpPr>
        <p:spPr>
          <a:xfrm>
            <a:off x="1527225" y="1603650"/>
            <a:ext cx="9134400" cy="4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Once we found scripts or functions that produced or used values we were interested in we isolated them on a gameobject in Unity or our HMD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The goal was to find where certain values were being produced and extract them out 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The simplest test scripts (hello world) were in place to show we found the correct function or implemented working code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>
                <a:solidFill>
                  <a:srgbClr val="FFFFFF"/>
                </a:solidFill>
              </a:rPr>
              <a:t>We used our industry advisor and his kids as a guinea pig for every test (COVID solution)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817f79d18_0_158"/>
          <p:cNvSpPr txBox="1"/>
          <p:nvPr>
            <p:ph type="title"/>
          </p:nvPr>
        </p:nvSpPr>
        <p:spPr>
          <a:xfrm>
            <a:off x="1522413" y="42345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Our Project</a:t>
            </a:r>
            <a:endParaRPr/>
          </a:p>
        </p:txBody>
      </p:sp>
      <p:sp>
        <p:nvSpPr>
          <p:cNvPr id="101" name="Google Shape;101;g8817f79d18_0_158"/>
          <p:cNvSpPr txBox="1"/>
          <p:nvPr>
            <p:ph idx="1" type="body"/>
          </p:nvPr>
        </p:nvSpPr>
        <p:spPr>
          <a:xfrm>
            <a:off x="2949964" y="1536275"/>
            <a:ext cx="62889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FFFFF"/>
                </a:solidFill>
              </a:rPr>
              <a:t>Using a virtual reality headset: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Obtain exact misalignment position of eye for ocular divergence patients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Use touch controllers to allow patient to control environment, manipulate space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In cooperation with neural networks, our project will manipulate the field of view </a:t>
            </a:r>
            <a:endParaRPr sz="2000">
              <a:solidFill>
                <a:srgbClr val="FFFFFF"/>
              </a:solidFill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lang="en-US" sz="2000">
                <a:solidFill>
                  <a:srgbClr val="FFFFFF"/>
                </a:solidFill>
              </a:rPr>
              <a:t>Using foveated rendering, force the ocular divergent eye to focus directly on the target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223836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g8817f79d18_0_158"/>
          <p:cNvSpPr txBox="1"/>
          <p:nvPr/>
        </p:nvSpPr>
        <p:spPr>
          <a:xfrm>
            <a:off x="6659525" y="5048313"/>
            <a:ext cx="4206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Foveated Rendering</a:t>
            </a:r>
            <a:endParaRPr b="0" i="0" sz="1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3" name="Google Shape;103;g8817f79d18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6850" y="5342750"/>
            <a:ext cx="6915150" cy="1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8817f79d18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263" y="1928513"/>
            <a:ext cx="2645164" cy="194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8817f79d18_0_158"/>
          <p:cNvSpPr txBox="1"/>
          <p:nvPr/>
        </p:nvSpPr>
        <p:spPr>
          <a:xfrm>
            <a:off x="9551988" y="1631525"/>
            <a:ext cx="2333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Ocular Divergence</a:t>
            </a:r>
            <a:endParaRPr b="0" i="0" sz="1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6" name="Google Shape;106;g8817f79d18_0_158"/>
          <p:cNvSpPr txBox="1"/>
          <p:nvPr/>
        </p:nvSpPr>
        <p:spPr>
          <a:xfrm>
            <a:off x="303150" y="1631525"/>
            <a:ext cx="2333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Field of view</a:t>
            </a:r>
            <a:endParaRPr b="0" i="0" sz="14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7" name="Google Shape;107;g8817f79d18_0_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400" y="1928525"/>
            <a:ext cx="2645164" cy="277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5e8b31ed5_0_201"/>
          <p:cNvSpPr txBox="1"/>
          <p:nvPr>
            <p:ph type="title"/>
          </p:nvPr>
        </p:nvSpPr>
        <p:spPr>
          <a:xfrm>
            <a:off x="1522425" y="381000"/>
            <a:ext cx="9144000" cy="81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350" name="Google Shape;350;g85e8b31ed5_0_201"/>
          <p:cNvSpPr txBox="1"/>
          <p:nvPr>
            <p:ph idx="1" type="body"/>
          </p:nvPr>
        </p:nvSpPr>
        <p:spPr>
          <a:xfrm>
            <a:off x="806825" y="1338600"/>
            <a:ext cx="10525500" cy="468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Gaze Vectors: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Automated script works together with the Tobii API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x, y, z coordinates of gaze vector are locked and referenced in Unity API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Raw gaze vector values are imported from Tobii API to Unity API 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Touch Controllers: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Our script connects the controller with the code and outputs location and rotation, but not live updating rotation and location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Field of View: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Twelve point field of view vector is referenced from script to Unity API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Dereferencing variables causes Unity to throw run-time errors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Instances of variable types in script are not matching Unity API requirements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079e757d2_1_47"/>
          <p:cNvSpPr txBox="1"/>
          <p:nvPr/>
        </p:nvSpPr>
        <p:spPr>
          <a:xfrm>
            <a:off x="1517625" y="352700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Contributions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g8079e757d2_1_47"/>
          <p:cNvSpPr txBox="1"/>
          <p:nvPr/>
        </p:nvSpPr>
        <p:spPr>
          <a:xfrm>
            <a:off x="1522425" y="1381125"/>
            <a:ext cx="4222800" cy="4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rbel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Gaze Vectors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rbel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Todd &amp; Karla</a:t>
            </a:r>
            <a:b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Touch Controllers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Bram &amp; Karla</a:t>
            </a:r>
            <a:b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FOV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►"/>
            </a:pPr>
            <a:r>
              <a:rPr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Xuening, Wenhao &amp; Bram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58" name="Google Shape;358;g8079e757d2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25" y="1381125"/>
            <a:ext cx="5972224" cy="359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817f79d18_0_80"/>
          <p:cNvSpPr txBox="1"/>
          <p:nvPr>
            <p:ph type="title"/>
          </p:nvPr>
        </p:nvSpPr>
        <p:spPr>
          <a:xfrm>
            <a:off x="1522425" y="381000"/>
            <a:ext cx="9144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Conclusion </a:t>
            </a:r>
            <a:endParaRPr/>
          </a:p>
        </p:txBody>
      </p:sp>
      <p:sp>
        <p:nvSpPr>
          <p:cNvPr id="365" name="Google Shape;365;g8817f79d18_0_80"/>
          <p:cNvSpPr txBox="1"/>
          <p:nvPr>
            <p:ph idx="1" type="body"/>
          </p:nvPr>
        </p:nvSpPr>
        <p:spPr>
          <a:xfrm>
            <a:off x="1527213" y="1057200"/>
            <a:ext cx="9134400" cy="5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O</a:t>
            </a:r>
            <a:r>
              <a:rPr lang="en-US"/>
              <a:t>cular </a:t>
            </a:r>
            <a:r>
              <a:rPr lang="en-US" u="sng"/>
              <a:t>D</a:t>
            </a:r>
            <a:r>
              <a:rPr lang="en-US"/>
              <a:t>ivergence re</a:t>
            </a:r>
            <a:r>
              <a:rPr lang="en-US" u="sng"/>
              <a:t>IN</a:t>
            </a:r>
            <a:r>
              <a:rPr lang="en-US"/>
              <a:t>tegration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Is a possible corrective alternative for strabismus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Replaces current solutions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/>
              <a:t>Eye patches - Physical Therapy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/>
              <a:t>Prism Glasses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Allows for corrective healing over time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Allows for fine control of visual input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Appealing to children and gamers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Gaze training  with consumer VR equipment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►"/>
            </a:pPr>
            <a:r>
              <a:rPr lang="en-US" sz="2000"/>
              <a:t>Reduces the probability of future corrective surgery</a:t>
            </a:r>
            <a:br>
              <a:rPr lang="en-US" sz="2000"/>
            </a:b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5e8b31ed5_0_279"/>
          <p:cNvSpPr txBox="1"/>
          <p:nvPr>
            <p:ph type="title"/>
          </p:nvPr>
        </p:nvSpPr>
        <p:spPr>
          <a:xfrm>
            <a:off x="2640400" y="518325"/>
            <a:ext cx="7047600" cy="73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Sources, edit links for APA / MLA</a:t>
            </a:r>
            <a:endParaRPr/>
          </a:p>
        </p:txBody>
      </p:sp>
      <p:sp>
        <p:nvSpPr>
          <p:cNvPr id="372" name="Google Shape;372;g85e8b31ed5_0_279"/>
          <p:cNvSpPr txBox="1"/>
          <p:nvPr/>
        </p:nvSpPr>
        <p:spPr>
          <a:xfrm>
            <a:off x="2207400" y="1547050"/>
            <a:ext cx="7405200" cy="4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https://s3.amazonaws.com/classconnection/679/flashcards/377679/png/screen_shot_2018-04-10_at_115208_am-162B04052435B3D9F01-thumb400.png</a:t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https://www.researchgate.net/figure/Schematic-illustration-of-eye-position-in-both-the-awakened-state-and-the-surgical-plane_fig1_7813632</a:t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https://www.reddit.com/r/oculus/comments/66nfap/made_a_pic_that_shows_how_foveated_rendering/</a:t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6"/>
              </a:rPr>
              <a:t>https://e-nrp.org/ViewImage.php?Type=F&amp;aid=575152&amp;id=F1&amp;afn=161_NRP_11_5_381&amp;fn=nrp-11-381-g001_0161NRP</a:t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7"/>
              </a:rPr>
              <a:t>https://forum.vive.com/topic/6767-vivesreyesingleeyedata-gaze_direction_normalized/</a:t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4001149" y="509575"/>
            <a:ext cx="41865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Deliverables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2892984" y="1740175"/>
            <a:ext cx="64029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1. Gaze Vectors 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Application peripheral interface output hook  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Apply gaze vectors to target vector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2. Touch Controller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Create custom trigger events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131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Obtain the 3-dimensional position and angle vectors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3. Field of View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Set up Left Camera and Right Camera	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40"/>
              <a:buFont typeface="Noto Sans Symbols"/>
              <a:buChar char="○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Render each Camera with the correct vectors</a:t>
            </a:r>
            <a:endParaRPr b="0" i="0" sz="2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701d997fc_0_13"/>
          <p:cNvSpPr txBox="1"/>
          <p:nvPr>
            <p:ph type="title"/>
          </p:nvPr>
        </p:nvSpPr>
        <p:spPr>
          <a:xfrm>
            <a:off x="267075" y="556575"/>
            <a:ext cx="3156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20" name="Google Shape;120;g8701d997fc_0_13"/>
          <p:cNvSpPr txBox="1"/>
          <p:nvPr/>
        </p:nvSpPr>
        <p:spPr>
          <a:xfrm>
            <a:off x="6622175" y="1782900"/>
            <a:ext cx="12642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1" name="Google Shape;121;g8701d997fc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3300" y="210963"/>
            <a:ext cx="4762249" cy="64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079e757d2_1_13"/>
          <p:cNvSpPr txBox="1"/>
          <p:nvPr>
            <p:ph type="title"/>
          </p:nvPr>
        </p:nvSpPr>
        <p:spPr>
          <a:xfrm>
            <a:off x="1522425" y="362150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Our Approach</a:t>
            </a:r>
            <a:endParaRPr/>
          </a:p>
        </p:txBody>
      </p:sp>
      <p:sp>
        <p:nvSpPr>
          <p:cNvPr id="128" name="Google Shape;128;g8079e757d2_1_13"/>
          <p:cNvSpPr txBox="1"/>
          <p:nvPr>
            <p:ph idx="1" type="body"/>
          </p:nvPr>
        </p:nvSpPr>
        <p:spPr>
          <a:xfrm>
            <a:off x="1522425" y="1444750"/>
            <a:ext cx="9134400" cy="5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With the COVID-19 interrupted our approach changed drastically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>
                <a:solidFill>
                  <a:srgbClr val="FFFFFF"/>
                </a:solidFill>
              </a:rPr>
              <a:t>COVID forced us to do much more research than development because the lack of access to our VR machine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We were all hands on deck looking through the given SteamVR source code and Tobii software code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We referred to the SteamVR API Documentation website</a:t>
            </a:r>
            <a:endParaRPr sz="1800">
              <a:solidFill>
                <a:srgbClr val="FFFFFF"/>
              </a:solidFill>
            </a:endParaRPr>
          </a:p>
          <a:p>
            <a:pPr indent="-308610" lvl="1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The less commonly used scripts had very little documentation</a:t>
            </a:r>
            <a:br>
              <a:rPr lang="en-US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Our best friend was taking a script we think will be useful and isolating it on an object to study it.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title"/>
          </p:nvPr>
        </p:nvSpPr>
        <p:spPr>
          <a:xfrm>
            <a:off x="1065200" y="4426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Gaze Vector</a:t>
            </a:r>
            <a:endParaRPr/>
          </a:p>
        </p:txBody>
      </p:sp>
      <p:sp>
        <p:nvSpPr>
          <p:cNvPr id="135" name="Google Shape;135;p4"/>
          <p:cNvSpPr txBox="1"/>
          <p:nvPr>
            <p:ph idx="2" type="body"/>
          </p:nvPr>
        </p:nvSpPr>
        <p:spPr>
          <a:xfrm>
            <a:off x="1265225" y="1595400"/>
            <a:ext cx="4206900" cy="4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X, Y, Z coordinates on a three dimensional plane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Successfully written and tested Output Function </a:t>
            </a:r>
            <a:endParaRPr sz="1800">
              <a:solidFill>
                <a:srgbClr val="FFFFFF"/>
              </a:solidFill>
            </a:endParaRPr>
          </a:p>
          <a:p>
            <a:pPr indent="-31876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Output function takes X, Y, Z coordinates as arguments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Connects to Tobii API</a:t>
            </a:r>
            <a:endParaRPr sz="1800">
              <a:solidFill>
                <a:srgbClr val="FFFFFF"/>
              </a:solidFill>
            </a:endParaRPr>
          </a:p>
          <a:p>
            <a:pPr indent="-31876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Unity command line display</a:t>
            </a:r>
            <a:endParaRPr sz="1800">
              <a:solidFill>
                <a:srgbClr val="FFFFFF"/>
              </a:solidFill>
            </a:endParaRPr>
          </a:p>
          <a:p>
            <a:pPr indent="-31876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>
                <a:solidFill>
                  <a:srgbClr val="FFFFFF"/>
                </a:solidFill>
              </a:rPr>
              <a:t>Gaze Vectors then sent to Comparator</a:t>
            </a:r>
            <a:endParaRPr sz="1800">
              <a:solidFill>
                <a:srgbClr val="FFFFFF"/>
              </a:solidFill>
            </a:endParaRPr>
          </a:p>
          <a:p>
            <a:pPr indent="-714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6" name="Google Shape;136;p4"/>
          <p:cNvSpPr txBox="1"/>
          <p:nvPr>
            <p:ph idx="3" type="body"/>
          </p:nvPr>
        </p:nvSpPr>
        <p:spPr>
          <a:xfrm>
            <a:off x="6790050" y="1392900"/>
            <a:ext cx="382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700">
                <a:solidFill>
                  <a:srgbClr val="FFFFFF"/>
                </a:solidFill>
              </a:rPr>
              <a:t>Gaze Vector  focusing on singular object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37" name="Google Shape;137;p4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612" y="1905000"/>
            <a:ext cx="50616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5e8b31ed5_0_22"/>
          <p:cNvSpPr txBox="1"/>
          <p:nvPr>
            <p:ph type="title"/>
          </p:nvPr>
        </p:nvSpPr>
        <p:spPr>
          <a:xfrm>
            <a:off x="1522425" y="0"/>
            <a:ext cx="91440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API Location</a:t>
            </a:r>
            <a:endParaRPr/>
          </a:p>
        </p:txBody>
      </p:sp>
      <p:sp>
        <p:nvSpPr>
          <p:cNvPr id="144" name="Google Shape;144;g85e8b31ed5_0_2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85e8b31ed5_0_22"/>
          <p:cNvSpPr txBox="1"/>
          <p:nvPr>
            <p:ph idx="2" type="body"/>
          </p:nvPr>
        </p:nvSpPr>
        <p:spPr>
          <a:xfrm>
            <a:off x="1522400" y="3257550"/>
            <a:ext cx="9144000" cy="31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►"/>
            </a:pPr>
            <a:r>
              <a:rPr lang="en-US" sz="1800"/>
              <a:t>Three dimensional vector for the head mounted display located in the steamVR API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/>
              <a:t>Initial attempts were to write a stand alone function that sent values from the the SteamVR API to the Unity command line, then insertion into existing scripts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►"/>
            </a:pPr>
            <a:r>
              <a:rPr lang="en-US" sz="1800"/>
              <a:t>Found that the variables and </a:t>
            </a:r>
            <a:r>
              <a:rPr lang="en-US" sz="1800"/>
              <a:t>hierarchy</a:t>
            </a:r>
            <a:r>
              <a:rPr lang="en-US" sz="1800"/>
              <a:t> was very complicated, then decided to write a script within the the SteamVR API that gets called each 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►"/>
            </a:pPr>
            <a:r>
              <a:rPr lang="en-US" sz="1800"/>
              <a:t>Reference each of the variables from the inserted script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►"/>
            </a:pPr>
            <a:r>
              <a:rPr lang="en-US" sz="1800"/>
              <a:t>Instantiate te variables upon Unity startup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►"/>
            </a:pPr>
            <a:r>
              <a:rPr lang="en-US" sz="1800"/>
              <a:t>Call the display function each clock cycle with update function</a:t>
            </a:r>
            <a:endParaRPr sz="1800"/>
          </a:p>
        </p:txBody>
      </p:sp>
      <p:sp>
        <p:nvSpPr>
          <p:cNvPr id="146" name="Google Shape;146;g85e8b31ed5_0_2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g85e8b31ed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275" y="685800"/>
            <a:ext cx="92583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5e8b31ed5_0_12"/>
          <p:cNvSpPr txBox="1"/>
          <p:nvPr>
            <p:ph type="title"/>
          </p:nvPr>
        </p:nvSpPr>
        <p:spPr>
          <a:xfrm>
            <a:off x="1522425" y="0"/>
            <a:ext cx="9144000" cy="59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Gaze Vector Code - 1</a:t>
            </a:r>
            <a:endParaRPr/>
          </a:p>
        </p:txBody>
      </p:sp>
      <p:sp>
        <p:nvSpPr>
          <p:cNvPr id="154" name="Google Shape;154;g85e8b31ed5_0_12"/>
          <p:cNvSpPr txBox="1"/>
          <p:nvPr>
            <p:ph idx="1" type="body"/>
          </p:nvPr>
        </p:nvSpPr>
        <p:spPr>
          <a:xfrm>
            <a:off x="152241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85e8b31ed5_0_12"/>
          <p:cNvSpPr txBox="1"/>
          <p:nvPr>
            <p:ph idx="2" type="body"/>
          </p:nvPr>
        </p:nvSpPr>
        <p:spPr>
          <a:xfrm>
            <a:off x="152241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85e8b31ed5_0_12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85e8b31ed5_0_12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85e8b31ed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075"/>
            <a:ext cx="12188825" cy="63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Blue Tunnel 16x9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2020-05-20T02:00:32Z</dcterms:created>
  <dc:creator>Townsend, Todd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aabec1dd-7329-4153-b63c-00b3ce3b38d2</vt:lpwstr>
  </property>
  <property fmtid="{D5CDD505-2E9C-101B-9397-08002B2CF9AE}" pid="3" name="CTP_TimeStamp">
    <vt:lpwstr>2020-05-20 02:05:57Z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